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68" r:id="rId4"/>
    <p:sldId id="269" r:id="rId5"/>
    <p:sldId id="266" r:id="rId6"/>
    <p:sldId id="270" r:id="rId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3" d="100"/>
          <a:sy n="113" d="100"/>
        </p:scale>
        <p:origin x="37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7B4BFF56-C8F1-40DD-BA00-F18CB88BFF29}" type="datetimeFigureOut">
              <a:rPr lang="tr-TR" smtClean="0"/>
              <a:t>13.01.2020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10722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B4BFF56-C8F1-40DD-BA00-F18CB88BFF29}" type="datetimeFigureOut">
              <a:rPr lang="tr-TR" smtClean="0"/>
              <a:t>13.01.2020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31879220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7B4BFF56-C8F1-40DD-BA00-F18CB88BFF29}" type="datetimeFigureOut">
              <a:rPr lang="tr-TR" smtClean="0"/>
              <a:t>13.01.2020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1969900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7B4BFF56-C8F1-40DD-BA00-F18CB88BFF29}" type="datetimeFigureOut">
              <a:rPr lang="tr-TR" smtClean="0"/>
              <a:t>13.01.2020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659025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7B4BFF56-C8F1-40DD-BA00-F18CB88BFF29}" type="datetimeFigureOut">
              <a:rPr lang="tr-TR" smtClean="0"/>
              <a:t>13.01.2020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39893130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7B4BFF56-C8F1-40DD-BA00-F18CB88BFF29}" type="datetimeFigureOut">
              <a:rPr lang="tr-TR" smtClean="0"/>
              <a:t>13.01.2020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140128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7B4BFF56-C8F1-40DD-BA00-F18CB88BFF29}" type="datetimeFigureOut">
              <a:rPr lang="tr-TR" smtClean="0"/>
              <a:t>13.01.2020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691333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7B4BFF56-C8F1-40DD-BA00-F18CB88BFF29}" type="datetimeFigureOut">
              <a:rPr lang="tr-TR" smtClean="0"/>
              <a:t>13.01.2020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26989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7B4BFF56-C8F1-40DD-BA00-F18CB88BFF29}" type="datetimeFigureOut">
              <a:rPr lang="tr-TR" smtClean="0"/>
              <a:t>13.01.2020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3828471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B4BFF56-C8F1-40DD-BA00-F18CB88BFF29}" type="datetimeFigureOut">
              <a:rPr lang="tr-TR" smtClean="0"/>
              <a:t>13.01.2020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1679591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B4BFF56-C8F1-40DD-BA00-F18CB88BFF29}" type="datetimeFigureOut">
              <a:rPr lang="tr-TR" smtClean="0"/>
              <a:t>13.01.2020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1676799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4BFF56-C8F1-40DD-BA00-F18CB88BFF29}" type="datetimeFigureOut">
              <a:rPr lang="tr-TR" smtClean="0"/>
              <a:t>13.01.2020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F28D10-84C6-4F10-83A8-539214F9F298}" type="slidenum">
              <a:rPr lang="tr-TR" smtClean="0"/>
              <a:t>‹#›</a:t>
            </a:fld>
            <a:endParaRPr lang="tr-TR"/>
          </a:p>
        </p:txBody>
      </p:sp>
    </p:spTree>
    <p:extLst>
      <p:ext uri="{BB962C8B-B14F-4D97-AF65-F5344CB8AC3E}">
        <p14:creationId xmlns:p14="http://schemas.microsoft.com/office/powerpoint/2010/main" val="3515810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b="1" dirty="0" smtClean="0"/>
              <a:t>İMAR KANUNU </a:t>
            </a:r>
            <a:endParaRPr lang="tr-TR" dirty="0"/>
          </a:p>
        </p:txBody>
      </p:sp>
      <p:sp>
        <p:nvSpPr>
          <p:cNvPr id="4" name="Alt Başlık 3"/>
          <p:cNvSpPr>
            <a:spLocks noGrp="1"/>
          </p:cNvSpPr>
          <p:nvPr>
            <p:ph type="subTitle" idx="1"/>
          </p:nvPr>
        </p:nvSpPr>
        <p:spPr/>
        <p:txBody>
          <a:bodyPr/>
          <a:lstStyle/>
          <a:p>
            <a:r>
              <a:rPr lang="tr-TR" dirty="0" smtClean="0"/>
              <a:t>İmar Uygulama Yöntemleri</a:t>
            </a:r>
          </a:p>
          <a:p>
            <a:r>
              <a:rPr lang="tr-TR" dirty="0" smtClean="0"/>
              <a:t>İfraz </a:t>
            </a:r>
            <a:r>
              <a:rPr lang="tr-TR" dirty="0" err="1" smtClean="0"/>
              <a:t>Tevhid</a:t>
            </a:r>
            <a:r>
              <a:rPr lang="tr-TR" dirty="0" smtClean="0"/>
              <a:t> İşlemleri</a:t>
            </a:r>
            <a:endParaRPr lang="tr-TR" dirty="0"/>
          </a:p>
        </p:txBody>
      </p:sp>
    </p:spTree>
    <p:extLst>
      <p:ext uri="{BB962C8B-B14F-4D97-AF65-F5344CB8AC3E}">
        <p14:creationId xmlns:p14="http://schemas.microsoft.com/office/powerpoint/2010/main" val="2565065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İfraz ve </a:t>
            </a:r>
            <a:r>
              <a:rPr lang="tr-TR" dirty="0" err="1" smtClean="0"/>
              <a:t>tevhid</a:t>
            </a:r>
            <a:endParaRPr lang="tr-TR" dirty="0"/>
          </a:p>
        </p:txBody>
      </p:sp>
      <p:sp>
        <p:nvSpPr>
          <p:cNvPr id="3" name="İçerik Yer Tutucusu 2"/>
          <p:cNvSpPr>
            <a:spLocks noGrp="1"/>
          </p:cNvSpPr>
          <p:nvPr>
            <p:ph idx="1"/>
          </p:nvPr>
        </p:nvSpPr>
        <p:spPr/>
        <p:txBody>
          <a:bodyPr/>
          <a:lstStyle/>
          <a:p>
            <a:r>
              <a:rPr lang="tr-TR" b="1" dirty="0"/>
              <a:t>Madde 15 – (Değişik fıkra:4/7/2019-7181/8 </a:t>
            </a:r>
            <a:r>
              <a:rPr lang="tr-TR" b="1" dirty="0" err="1"/>
              <a:t>md.</a:t>
            </a:r>
            <a:r>
              <a:rPr lang="tr-TR" b="1" dirty="0"/>
              <a:t>) </a:t>
            </a:r>
            <a:r>
              <a:rPr lang="en-US" dirty="0" err="1"/>
              <a:t>İmar</a:t>
            </a:r>
            <a:r>
              <a:rPr lang="en-US" dirty="0"/>
              <a:t> </a:t>
            </a:r>
            <a:r>
              <a:rPr lang="en-US" dirty="0" err="1"/>
              <a:t>planı</a:t>
            </a:r>
            <a:r>
              <a:rPr lang="en-US" dirty="0"/>
              <a:t> </a:t>
            </a:r>
            <a:r>
              <a:rPr lang="en-US" dirty="0" err="1"/>
              <a:t>bulunan</a:t>
            </a:r>
            <a:r>
              <a:rPr lang="en-US" dirty="0"/>
              <a:t> </a:t>
            </a:r>
            <a:r>
              <a:rPr lang="en-US" dirty="0" err="1"/>
              <a:t>alanlarda</a:t>
            </a:r>
            <a:r>
              <a:rPr lang="en-US" dirty="0"/>
              <a:t>, </a:t>
            </a:r>
            <a:r>
              <a:rPr lang="en-US" dirty="0" err="1"/>
              <a:t>uygulama</a:t>
            </a:r>
            <a:r>
              <a:rPr lang="en-US" dirty="0"/>
              <a:t> </a:t>
            </a:r>
            <a:r>
              <a:rPr lang="en-US" dirty="0" err="1"/>
              <a:t>imar</a:t>
            </a:r>
            <a:r>
              <a:rPr lang="en-US" dirty="0"/>
              <a:t> </a:t>
            </a:r>
            <a:r>
              <a:rPr lang="en-US" dirty="0" err="1"/>
              <a:t>planına</a:t>
            </a:r>
            <a:r>
              <a:rPr lang="en-US" dirty="0"/>
              <a:t> </a:t>
            </a:r>
            <a:r>
              <a:rPr lang="en-US" dirty="0" err="1"/>
              <a:t>uygun</a:t>
            </a:r>
            <a:r>
              <a:rPr lang="en-US" dirty="0"/>
              <a:t> </a:t>
            </a:r>
            <a:r>
              <a:rPr lang="en-US" dirty="0" err="1"/>
              <a:t>olarak</a:t>
            </a:r>
            <a:r>
              <a:rPr lang="en-US" dirty="0"/>
              <a:t> </a:t>
            </a:r>
            <a:r>
              <a:rPr lang="en-US" dirty="0" err="1"/>
              <a:t>öncelikle</a:t>
            </a:r>
            <a:r>
              <a:rPr lang="en-US" dirty="0"/>
              <a:t> </a:t>
            </a:r>
            <a:r>
              <a:rPr lang="en-US" dirty="0" err="1"/>
              <a:t>parselasyon</a:t>
            </a:r>
            <a:r>
              <a:rPr lang="en-US" dirty="0"/>
              <a:t> </a:t>
            </a:r>
            <a:r>
              <a:rPr lang="en-US" dirty="0" err="1"/>
              <a:t>planının</a:t>
            </a:r>
            <a:r>
              <a:rPr lang="en-US" dirty="0"/>
              <a:t> </a:t>
            </a:r>
            <a:r>
              <a:rPr lang="en-US" dirty="0" err="1"/>
              <a:t>yapılması</a:t>
            </a:r>
            <a:r>
              <a:rPr lang="en-US" dirty="0"/>
              <a:t> </a:t>
            </a:r>
            <a:r>
              <a:rPr lang="en-US" dirty="0" err="1"/>
              <a:t>esastır</a:t>
            </a:r>
            <a:r>
              <a:rPr lang="en-US" dirty="0"/>
              <a:t>.</a:t>
            </a:r>
            <a:endParaRPr lang="tr-TR" dirty="0"/>
          </a:p>
          <a:p>
            <a:r>
              <a:rPr lang="tr-TR" b="1" dirty="0"/>
              <a:t>(Değişik fıkra:4/7/2019-7181/8 </a:t>
            </a:r>
            <a:r>
              <a:rPr lang="tr-TR" b="1" dirty="0" err="1"/>
              <a:t>md.</a:t>
            </a:r>
            <a:r>
              <a:rPr lang="tr-TR" b="1" dirty="0"/>
              <a:t>) </a:t>
            </a:r>
            <a:r>
              <a:rPr lang="en-US" dirty="0" err="1"/>
              <a:t>İmar</a:t>
            </a:r>
            <a:r>
              <a:rPr lang="en-US" dirty="0"/>
              <a:t> </a:t>
            </a:r>
            <a:r>
              <a:rPr lang="en-US" dirty="0" err="1"/>
              <a:t>planı</a:t>
            </a:r>
            <a:r>
              <a:rPr lang="en-US" dirty="0"/>
              <a:t> </a:t>
            </a:r>
            <a:r>
              <a:rPr lang="en-US" dirty="0" err="1"/>
              <a:t>bulunan</a:t>
            </a:r>
            <a:r>
              <a:rPr lang="en-US" dirty="0"/>
              <a:t> </a:t>
            </a:r>
            <a:r>
              <a:rPr lang="en-US" dirty="0" err="1"/>
              <a:t>alanlarda</a:t>
            </a:r>
            <a:r>
              <a:rPr lang="en-US" dirty="0"/>
              <a:t>, </a:t>
            </a:r>
            <a:r>
              <a:rPr lang="en-US" dirty="0" err="1"/>
              <a:t>ifraz</a:t>
            </a:r>
            <a:r>
              <a:rPr lang="en-US" dirty="0"/>
              <a:t> </a:t>
            </a:r>
            <a:r>
              <a:rPr lang="en-US" dirty="0" err="1"/>
              <a:t>ve</a:t>
            </a:r>
            <a:r>
              <a:rPr lang="en-US" dirty="0"/>
              <a:t> </a:t>
            </a:r>
            <a:r>
              <a:rPr lang="en-US" dirty="0" err="1"/>
              <a:t>tevhit</a:t>
            </a:r>
            <a:r>
              <a:rPr lang="en-US" dirty="0"/>
              <a:t> </a:t>
            </a:r>
            <a:r>
              <a:rPr lang="en-US" dirty="0" err="1"/>
              <a:t>işlemleri</a:t>
            </a:r>
            <a:r>
              <a:rPr lang="en-US" dirty="0"/>
              <a:t>, </a:t>
            </a:r>
            <a:r>
              <a:rPr lang="en-US" dirty="0" err="1"/>
              <a:t>parselasyon</a:t>
            </a:r>
            <a:r>
              <a:rPr lang="en-US" dirty="0"/>
              <a:t> </a:t>
            </a:r>
            <a:r>
              <a:rPr lang="en-US" dirty="0" err="1"/>
              <a:t>planı</a:t>
            </a:r>
            <a:r>
              <a:rPr lang="en-US" dirty="0"/>
              <a:t> </a:t>
            </a:r>
            <a:r>
              <a:rPr lang="en-US" dirty="0" err="1"/>
              <a:t>tescil</a:t>
            </a:r>
            <a:r>
              <a:rPr lang="en-US" dirty="0"/>
              <a:t> </a:t>
            </a:r>
            <a:r>
              <a:rPr lang="en-US" dirty="0" err="1"/>
              <a:t>edilmiş</a:t>
            </a:r>
            <a:r>
              <a:rPr lang="en-US" dirty="0"/>
              <a:t> </a:t>
            </a:r>
            <a:r>
              <a:rPr lang="en-US" dirty="0" err="1"/>
              <a:t>alanlarda</a:t>
            </a:r>
            <a:r>
              <a:rPr lang="en-US" dirty="0"/>
              <a:t> </a:t>
            </a:r>
            <a:r>
              <a:rPr lang="en-US" dirty="0" err="1"/>
              <a:t>yapılabilir</a:t>
            </a:r>
            <a:r>
              <a:rPr lang="en-US" dirty="0"/>
              <a:t>.</a:t>
            </a:r>
            <a:endParaRPr lang="tr-TR" dirty="0"/>
          </a:p>
          <a:p>
            <a:r>
              <a:rPr lang="tr-TR" b="1" dirty="0"/>
              <a:t>(Ek fıkra:4/7/2019-7181/8 </a:t>
            </a:r>
            <a:r>
              <a:rPr lang="tr-TR" b="1" dirty="0" err="1"/>
              <a:t>md.</a:t>
            </a:r>
            <a:r>
              <a:rPr lang="tr-TR" b="1" dirty="0"/>
              <a:t>) </a:t>
            </a:r>
            <a:r>
              <a:rPr lang="tr-TR" dirty="0"/>
              <a:t>Parselasyon planı tescil edilmiş yerlerde yapılacak ifraz veya tevhidin imar planlarına ve imar mevzuatına uygun olması şarttır.</a:t>
            </a:r>
          </a:p>
          <a:p>
            <a:endParaRPr lang="tr-TR" dirty="0"/>
          </a:p>
        </p:txBody>
      </p:sp>
    </p:spTree>
    <p:extLst>
      <p:ext uri="{BB962C8B-B14F-4D97-AF65-F5344CB8AC3E}">
        <p14:creationId xmlns:p14="http://schemas.microsoft.com/office/powerpoint/2010/main" val="29687019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b="1" dirty="0"/>
              <a:t>(Ek fıkra:4/7/2019-7181/8 </a:t>
            </a:r>
            <a:r>
              <a:rPr lang="tr-TR" b="1" dirty="0" err="1"/>
              <a:t>md.</a:t>
            </a:r>
            <a:r>
              <a:rPr lang="tr-TR" b="1" dirty="0"/>
              <a:t>) </a:t>
            </a:r>
            <a:r>
              <a:rPr lang="tr-TR" dirty="0"/>
              <a:t>10/12/2003 tarihli ve 5018 sayılı Kamu Malî Yönetimi ve Kontrol Kanununda belirtilen merkezî yönetim kapsamındaki kamu idarelerinin yetkisi içindeki kamu yatırımlarında veya kamu mülkiyetine ait alanlarda, parselasyon planının tatbiki mümkün olmayan meskûn alanlar ile koruma amaçlı imar planı bulunan alanlarda ve büyük bir kısmı uygulama imar planına uygun şekilde oluşan imar adalarının geri kalan kısımlarında bu maddenin birinci ve ikinci fıkralarında yer alan hükümlerde belirtilen şartlar aranmaz.</a:t>
            </a:r>
          </a:p>
          <a:p>
            <a:endParaRPr lang="tr-TR" dirty="0"/>
          </a:p>
        </p:txBody>
      </p:sp>
    </p:spTree>
    <p:extLst>
      <p:ext uri="{BB962C8B-B14F-4D97-AF65-F5344CB8AC3E}">
        <p14:creationId xmlns:p14="http://schemas.microsoft.com/office/powerpoint/2010/main" val="2992112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r>
              <a:rPr lang="tr-TR" b="1" dirty="0"/>
              <a:t>(Ek fıkra:4/7/2019-7181/8 </a:t>
            </a:r>
            <a:r>
              <a:rPr lang="tr-TR" b="1" dirty="0" err="1"/>
              <a:t>md.</a:t>
            </a:r>
            <a:r>
              <a:rPr lang="tr-TR" b="1" dirty="0"/>
              <a:t>) </a:t>
            </a:r>
            <a:r>
              <a:rPr lang="tr-TR" dirty="0"/>
              <a:t>Mevcut hâliyle yapılaşmaya elverişli olmayan imar parsellerinde; maliklerden birinin talebi üzerine veya doğrudan, parsel maliklerine kendi aralarında anlaşmaları için yapacağı tebliğden itibaren üç ay içerisinde maliklerce anlaşma sağlanamaması hâlinde, resen tevhit ve fiilî duruma göre ifraz yoluyla işlem yapmaya ilgili idare yetkilidir.</a:t>
            </a:r>
          </a:p>
          <a:p>
            <a:r>
              <a:rPr lang="tr-TR" dirty="0"/>
              <a:t>	İmar planlarında parsel cepheleri tayin edilmeyen yerlerde yapılacak ifrazların, asgari cephe genişlikleri ve büyüklükleri yönetmelikte belirtilen esaslara göre tespit edilir.</a:t>
            </a:r>
          </a:p>
          <a:p>
            <a:r>
              <a:rPr lang="tr-TR" dirty="0"/>
              <a:t>	İmar planı dışında kalan alanlarda yönetmeliklerinde tayin edilecek miktarlardan küçük ifrazlara izin verilmez. </a:t>
            </a:r>
          </a:p>
          <a:p>
            <a:endParaRPr lang="tr-TR" dirty="0"/>
          </a:p>
        </p:txBody>
      </p:sp>
    </p:spTree>
    <p:extLst>
      <p:ext uri="{BB962C8B-B14F-4D97-AF65-F5344CB8AC3E}">
        <p14:creationId xmlns:p14="http://schemas.microsoft.com/office/powerpoint/2010/main" val="4146616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İfraz </a:t>
            </a:r>
            <a:r>
              <a:rPr lang="tr-TR" dirty="0" err="1" smtClean="0"/>
              <a:t>Tevhid</a:t>
            </a:r>
            <a:r>
              <a:rPr lang="tr-TR" dirty="0" smtClean="0"/>
              <a:t> İşlemleri</a:t>
            </a:r>
            <a:endParaRPr lang="tr-TR" dirty="0"/>
          </a:p>
        </p:txBody>
      </p:sp>
      <p:sp>
        <p:nvSpPr>
          <p:cNvPr id="3" name="İçerik Yer Tutucusu 2"/>
          <p:cNvSpPr>
            <a:spLocks noGrp="1"/>
          </p:cNvSpPr>
          <p:nvPr>
            <p:ph idx="1"/>
          </p:nvPr>
        </p:nvSpPr>
        <p:spPr>
          <a:xfrm>
            <a:off x="728133" y="3214158"/>
            <a:ext cx="10515600" cy="1027642"/>
          </a:xfrm>
        </p:spPr>
        <p:txBody>
          <a:bodyPr/>
          <a:lstStyle/>
          <a:p>
            <a:r>
              <a:rPr lang="tr-TR" b="1" dirty="0"/>
              <a:t>İMAR KANUNUNUN 18 İNCİ MADDESİ UYARINCA YAPILACAK ARAZİ VE ARSA DÜZENLENMESİ İLE İLGİLİ ESASLAR HAKKINDA YÖNETMELİK</a:t>
            </a:r>
            <a:endParaRPr lang="tr-TR" dirty="0"/>
          </a:p>
        </p:txBody>
      </p:sp>
    </p:spTree>
    <p:extLst>
      <p:ext uri="{BB962C8B-B14F-4D97-AF65-F5344CB8AC3E}">
        <p14:creationId xmlns:p14="http://schemas.microsoft.com/office/powerpoint/2010/main" val="18567866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b="1" dirty="0"/>
              <a:t>İfraz ve </a:t>
            </a:r>
            <a:r>
              <a:rPr lang="tr-TR" b="1" dirty="0" err="1"/>
              <a:t>Tevhid</a:t>
            </a:r>
            <a:r>
              <a:rPr lang="tr-TR" b="1" dirty="0"/>
              <a:t> İşlemleri</a:t>
            </a:r>
            <a:endParaRPr lang="tr-TR" dirty="0"/>
          </a:p>
          <a:p>
            <a:r>
              <a:rPr lang="tr-TR" b="1" dirty="0"/>
              <a:t> Madde 15 -</a:t>
            </a:r>
            <a:r>
              <a:rPr lang="tr-TR" dirty="0"/>
              <a:t> Arazi ve arsa düzenlemesi yapılmış imar adalarındaki bir veya birkaç parselde, </a:t>
            </a:r>
            <a:r>
              <a:rPr lang="tr-TR" dirty="0" err="1"/>
              <a:t>meskün</a:t>
            </a:r>
            <a:r>
              <a:rPr lang="tr-TR" dirty="0"/>
              <a:t> alanlardaki kadastro parsellerinde, maliklerin müracaatı üzerine imar plânı ve mevzuatına uygun olmak şartıyla ifraz ve tevhit işlemleri yapılabilir.</a:t>
            </a:r>
          </a:p>
          <a:p>
            <a:endParaRPr lang="tr-TR" dirty="0"/>
          </a:p>
        </p:txBody>
      </p:sp>
    </p:spTree>
    <p:extLst>
      <p:ext uri="{BB962C8B-B14F-4D97-AF65-F5344CB8AC3E}">
        <p14:creationId xmlns:p14="http://schemas.microsoft.com/office/powerpoint/2010/main" val="3143488818"/>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TotalTime>
  <Words>160</Words>
  <Application>Microsoft Office PowerPoint</Application>
  <PresentationFormat>Geniş ekran</PresentationFormat>
  <Paragraphs>15</Paragraphs>
  <Slides>6</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6</vt:i4>
      </vt:variant>
    </vt:vector>
  </HeadingPairs>
  <TitlesOfParts>
    <vt:vector size="10" baseType="lpstr">
      <vt:lpstr>Arial</vt:lpstr>
      <vt:lpstr>Calibri</vt:lpstr>
      <vt:lpstr>Calibri Light</vt:lpstr>
      <vt:lpstr>Office Teması</vt:lpstr>
      <vt:lpstr>İMAR KANUNU </vt:lpstr>
      <vt:lpstr>İfraz ve tevhid</vt:lpstr>
      <vt:lpstr>PowerPoint Sunusu</vt:lpstr>
      <vt:lpstr>PowerPoint Sunusu</vt:lpstr>
      <vt:lpstr>İfraz Tevhid İşlemleri</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İMAR KANUNU</dc:title>
  <dc:creator>Windows Kullanıcısı</dc:creator>
  <cp:lastModifiedBy>Windows Kullanıcısı</cp:lastModifiedBy>
  <cp:revision>9</cp:revision>
  <dcterms:created xsi:type="dcterms:W3CDTF">2020-01-13T07:50:06Z</dcterms:created>
  <dcterms:modified xsi:type="dcterms:W3CDTF">2020-01-13T08:34:51Z</dcterms:modified>
</cp:coreProperties>
</file>